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0" r:id="rId2"/>
  </p:sldMasterIdLst>
  <p:notesMasterIdLst>
    <p:notesMasterId r:id="rId60"/>
  </p:notesMasterIdLst>
  <p:handoutMasterIdLst>
    <p:handoutMasterId r:id="rId61"/>
  </p:handoutMasterIdLst>
  <p:sldIdLst>
    <p:sldId id="256" r:id="rId3"/>
    <p:sldId id="257" r:id="rId4"/>
    <p:sldId id="259" r:id="rId5"/>
    <p:sldId id="260" r:id="rId6"/>
    <p:sldId id="261" r:id="rId7"/>
    <p:sldId id="318" r:id="rId8"/>
    <p:sldId id="319" r:id="rId9"/>
    <p:sldId id="321" r:id="rId10"/>
    <p:sldId id="271" r:id="rId11"/>
    <p:sldId id="262" r:id="rId12"/>
    <p:sldId id="263" r:id="rId13"/>
    <p:sldId id="264" r:id="rId14"/>
    <p:sldId id="265" r:id="rId15"/>
    <p:sldId id="298" r:id="rId16"/>
    <p:sldId id="320" r:id="rId17"/>
    <p:sldId id="277" r:id="rId18"/>
    <p:sldId id="278" r:id="rId19"/>
    <p:sldId id="317" r:id="rId20"/>
    <p:sldId id="280" r:id="rId21"/>
    <p:sldId id="279" r:id="rId22"/>
    <p:sldId id="272" r:id="rId23"/>
    <p:sldId id="258" r:id="rId24"/>
    <p:sldId id="273" r:id="rId25"/>
    <p:sldId id="274" r:id="rId26"/>
    <p:sldId id="281" r:id="rId27"/>
    <p:sldId id="282" r:id="rId28"/>
    <p:sldId id="314" r:id="rId29"/>
    <p:sldId id="288" r:id="rId30"/>
    <p:sldId id="286" r:id="rId31"/>
    <p:sldId id="284" r:id="rId32"/>
    <p:sldId id="285" r:id="rId33"/>
    <p:sldId id="283" r:id="rId34"/>
    <p:sldId id="290" r:id="rId35"/>
    <p:sldId id="289" r:id="rId36"/>
    <p:sldId id="291" r:id="rId37"/>
    <p:sldId id="294" r:id="rId38"/>
    <p:sldId id="292" r:id="rId39"/>
    <p:sldId id="295" r:id="rId40"/>
    <p:sldId id="293" r:id="rId41"/>
    <p:sldId id="296" r:id="rId42"/>
    <p:sldId id="297" r:id="rId43"/>
    <p:sldId id="299" r:id="rId44"/>
    <p:sldId id="300" r:id="rId45"/>
    <p:sldId id="301" r:id="rId46"/>
    <p:sldId id="302" r:id="rId47"/>
    <p:sldId id="309" r:id="rId48"/>
    <p:sldId id="310" r:id="rId49"/>
    <p:sldId id="308" r:id="rId50"/>
    <p:sldId id="306" r:id="rId51"/>
    <p:sldId id="303" r:id="rId52"/>
    <p:sldId id="305" r:id="rId53"/>
    <p:sldId id="307" r:id="rId54"/>
    <p:sldId id="304" r:id="rId55"/>
    <p:sldId id="311" r:id="rId56"/>
    <p:sldId id="313" r:id="rId57"/>
    <p:sldId id="315" r:id="rId58"/>
    <p:sldId id="316" r:id="rId59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E8A"/>
    <a:srgbClr val="1D8DB0"/>
    <a:srgbClr val="147694"/>
    <a:srgbClr val="177E9D"/>
    <a:srgbClr val="00407A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1" autoAdjust="0"/>
    <p:restoredTop sz="99099" autoAdjust="0"/>
  </p:normalViewPr>
  <p:slideViewPr>
    <p:cSldViewPr snapToObjects="1" showGuides="1">
      <p:cViewPr varScale="1">
        <p:scale>
          <a:sx n="163" d="100"/>
          <a:sy n="163" d="100"/>
        </p:scale>
        <p:origin x="-2624" y="-112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17/11/20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‹#›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www.nature.com/ng/journal/v21/n1/full/ng0199_108.html%23B29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the fraction of the BBH’s of the total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nr of genes in the smallest genome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The distance between two genomes is then: 1-(number of shared genes/genes in smallest genome). The phylogeny is a neighbour-joining clustering of the resulting distance matrix. To obtain confidence estimates for the tree, a delete-half-jackknife</a:t>
            </a:r>
            <a:r>
              <a:rPr lang="en-GB" sz="1200" b="0" i="0" u="sng" kern="1200" baseline="300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  <a:hlinkClick r:id="rId3"/>
              </a:rPr>
              <a:t>29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was implemented; that is, bootstrap values were calculated by selecting random subsets of 50% of the genes per genome, reanalysing the fractions of shared genes and recalculating the trees. The values represent the number of times (out of 100) a specific cluster was present. The length of the scale bar corresponds with a 10% difference in gene content.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946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7803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genomes code for homologs. Cluster profiles with same profile, 1bit</a:t>
            </a:r>
            <a:r>
              <a:rPr lang="en-US" baseline="0" dirty="0" smtClean="0"/>
              <a:t> differences neighbors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223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Hill function P = 1 – (1-P1)*(1-P2) 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020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enrichment of genes encoding transcriptional regulators within conserved DT-pairs suggests that novel regulators controlling their adjacent target genes may be discovered. By applying profile-based homology searches, we found evidence for novel regulatory families—for example, we predict that members of the orthologous group 'KOG2969' (obtained from STRING12) form a novel regulatory family involved in regulation of bacterial ribosomal protein S2 (</a:t>
            </a:r>
            <a:r>
              <a:rPr lang="en-GB" dirty="0" err="1" smtClean="0"/>
              <a:t>rpsU</a:t>
            </a:r>
            <a:r>
              <a:rPr lang="en-GB" dirty="0" smtClean="0"/>
              <a:t>), as well as its </a:t>
            </a:r>
            <a:r>
              <a:rPr lang="en-GB" dirty="0" err="1" smtClean="0"/>
              <a:t>orthologs</a:t>
            </a:r>
            <a:r>
              <a:rPr lang="en-GB" dirty="0" smtClean="0"/>
              <a:t> in eukaryotic mitochondria (see main text). (a) Genes encoding prokaryotic members of KOG2969 (red arrow symbols) are divergently oriented </a:t>
            </a:r>
            <a:r>
              <a:rPr lang="en-GB" dirty="0" err="1" smtClean="0"/>
              <a:t>neighbors</a:t>
            </a:r>
            <a:r>
              <a:rPr lang="en-GB" dirty="0" smtClean="0"/>
              <a:t> of </a:t>
            </a:r>
            <a:r>
              <a:rPr lang="en-GB" dirty="0" err="1" smtClean="0"/>
              <a:t>rpsU</a:t>
            </a:r>
            <a:r>
              <a:rPr lang="en-GB" dirty="0" smtClean="0"/>
              <a:t> (green arrow symbols). (b) </a:t>
            </a:r>
            <a:r>
              <a:rPr lang="en-GB" dirty="0" err="1" smtClean="0"/>
              <a:t>Unrooted</a:t>
            </a:r>
            <a:r>
              <a:rPr lang="en-GB" dirty="0" smtClean="0"/>
              <a:t> phylogenetic tree of KOG2969 constructed using MRBAYES56 (see Supplementary Notes online). (c) CLUSTALW57 sequence alignment of PFAM (protein families) database23 domain 'PF00440' representing the </a:t>
            </a:r>
            <a:r>
              <a:rPr lang="en-GB" dirty="0" err="1" smtClean="0"/>
              <a:t>TetR</a:t>
            </a:r>
            <a:r>
              <a:rPr lang="en-GB" dirty="0" smtClean="0"/>
              <a:t> family, and the corresponding homologous region of the members of KOG2969 (amino acid sequences surrounded by </a:t>
            </a:r>
            <a:r>
              <a:rPr lang="en-GB" dirty="0" err="1" smtClean="0"/>
              <a:t>colored</a:t>
            </a:r>
            <a:r>
              <a:rPr lang="en-GB" dirty="0" smtClean="0"/>
              <a:t> boxed correspond to eukaryotic members (orange box), or a-</a:t>
            </a:r>
            <a:r>
              <a:rPr lang="en-GB" dirty="0" err="1" smtClean="0"/>
              <a:t>proteobacterial</a:t>
            </a:r>
            <a:r>
              <a:rPr lang="en-GB" dirty="0" smtClean="0"/>
              <a:t> members (red box) of KOG2969).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982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17/11/20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17/11/20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000"/>
            <a:ext cx="3240000" cy="2668236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17/11/20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gif"/><Relationship Id="rId3" Type="http://schemas.openxmlformats.org/officeDocument/2006/relationships/image" Target="../media/image29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gif"/><Relationship Id="rId3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gif"/><Relationship Id="rId3" Type="http://schemas.openxmlformats.org/officeDocument/2006/relationships/image" Target="../media/image43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Species trees and genomic context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941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‘single copy’ genes based on COGs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tRNA-synthetases</a:t>
            </a:r>
            <a:r>
              <a:rPr lang="en-US" dirty="0" smtClean="0"/>
              <a:t> (8)</a:t>
            </a:r>
          </a:p>
          <a:p>
            <a:r>
              <a:rPr lang="en-US" dirty="0" smtClean="0"/>
              <a:t>Ribosomal proteins (23)</a:t>
            </a:r>
          </a:p>
          <a:p>
            <a:r>
              <a:rPr lang="en-US" dirty="0" smtClean="0"/>
              <a:t>Translation factor</a:t>
            </a:r>
          </a:p>
          <a:p>
            <a:r>
              <a:rPr lang="en-US" dirty="0" smtClean="0"/>
              <a:t>RNA polymerase, alpha + beta subunit (2)</a:t>
            </a:r>
          </a:p>
          <a:p>
            <a:r>
              <a:rPr lang="en-US" dirty="0" err="1" smtClean="0"/>
              <a:t>Preprotein</a:t>
            </a:r>
            <a:r>
              <a:rPr lang="en-US" dirty="0" smtClean="0"/>
              <a:t> </a:t>
            </a:r>
            <a:r>
              <a:rPr lang="en-US" dirty="0" err="1" smtClean="0"/>
              <a:t>translocase</a:t>
            </a:r>
            <a:r>
              <a:rPr lang="en-US" dirty="0" smtClean="0"/>
              <a:t> </a:t>
            </a:r>
            <a:r>
              <a:rPr lang="en-US" dirty="0" err="1" smtClean="0"/>
              <a:t>secY</a:t>
            </a:r>
            <a:endParaRPr lang="en-US" dirty="0" smtClean="0"/>
          </a:p>
          <a:p>
            <a:r>
              <a:rPr lang="en-US" dirty="0" smtClean="0"/>
              <a:t>Metal dependent protease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594928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Ciccarelli</a:t>
            </a:r>
            <a:r>
              <a:rPr lang="en-US" dirty="0" smtClean="0"/>
              <a:t> et al, Science 2006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82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sequence alignment for each COG for eukaryotes, </a:t>
            </a:r>
            <a:r>
              <a:rPr lang="en-US" dirty="0" err="1" smtClean="0"/>
              <a:t>archaea</a:t>
            </a:r>
            <a:r>
              <a:rPr lang="en-US" dirty="0" smtClean="0"/>
              <a:t> and bacteria (MUSCLE)</a:t>
            </a:r>
          </a:p>
          <a:p>
            <a:r>
              <a:rPr lang="en-US" dirty="0" smtClean="0"/>
              <a:t>Concatenation of alignments</a:t>
            </a:r>
          </a:p>
          <a:p>
            <a:r>
              <a:rPr lang="en-US" dirty="0" smtClean="0"/>
              <a:t>Removal of poorly aligned regions with </a:t>
            </a:r>
            <a:r>
              <a:rPr lang="en-US" dirty="0" err="1" smtClean="0"/>
              <a:t>Gblocks</a:t>
            </a:r>
            <a:endParaRPr lang="en-US" dirty="0" smtClean="0"/>
          </a:p>
          <a:p>
            <a:r>
              <a:rPr lang="en-US" dirty="0" smtClean="0"/>
              <a:t>Profile alignment of three concatenated alignments using </a:t>
            </a:r>
            <a:r>
              <a:rPr lang="en-US" dirty="0" err="1" smtClean="0"/>
              <a:t>ClustalW</a:t>
            </a:r>
            <a:endParaRPr lang="en-US" dirty="0" smtClean="0"/>
          </a:p>
          <a:p>
            <a:r>
              <a:rPr lang="en-US" dirty="0" smtClean="0"/>
              <a:t>Maximum Likelihood (PHYML) using JTT matrix, 2 classes of sites, gamma correction using four discrete categories.</a:t>
            </a:r>
          </a:p>
          <a:p>
            <a:r>
              <a:rPr lang="en-US" dirty="0" smtClean="0"/>
              <a:t>100 bootstraps.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73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ciencemag.org/content/311/5765/1283/F2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09" y="20246"/>
            <a:ext cx="7187898" cy="683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85856" y="5589240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Ciccarelli</a:t>
            </a:r>
            <a:r>
              <a:rPr lang="en-US" sz="1200" dirty="0" smtClean="0"/>
              <a:t> et al, Science 2006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787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ull-size image (21 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1629"/>
            <a:ext cx="534073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96496" y="198884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Coelomata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503392" y="546675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Ecdysozoa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hypotheses of animal evolution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051720" y="5840009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Supported by Small Subunit RNA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88488" y="126876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Supported by concatenated proteins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5538" y="31409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radial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823993" y="314096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bilateral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25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ciencemag.org/content/311/5765/1283/F2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7" t="5892" r="55764" b="66247"/>
          <a:stretch/>
        </p:blipFill>
        <p:spPr bwMode="auto">
          <a:xfrm>
            <a:off x="1187624" y="390896"/>
            <a:ext cx="4760193" cy="498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85856" y="5589240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Ciccarelli</a:t>
            </a:r>
            <a:r>
              <a:rPr lang="en-US" sz="1200" dirty="0" smtClean="0"/>
              <a:t> et al, Science 2006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8259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trees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349999"/>
            <a:ext cx="3743968" cy="4428000"/>
          </a:xfrm>
        </p:spPr>
        <p:txBody>
          <a:bodyPr/>
          <a:lstStyle/>
          <a:p>
            <a:r>
              <a:rPr lang="en-US" sz="1800" dirty="0" smtClean="0"/>
              <a:t>16S/18S </a:t>
            </a:r>
            <a:r>
              <a:rPr lang="en-US" sz="1800" dirty="0" err="1" smtClean="0"/>
              <a:t>rRNA</a:t>
            </a:r>
            <a:endParaRPr lang="en-US" sz="1800" dirty="0" smtClean="0"/>
          </a:p>
          <a:p>
            <a:r>
              <a:rPr lang="en-US" sz="1800" dirty="0" smtClean="0"/>
              <a:t>ITS sequencing (Internally Transcribed Spacers, fungi)</a:t>
            </a:r>
          </a:p>
          <a:p>
            <a:r>
              <a:rPr lang="en-US" sz="1800" dirty="0" smtClean="0"/>
              <a:t>Concatenated alignments of single copy core genes</a:t>
            </a:r>
          </a:p>
          <a:p>
            <a:pPr lvl="1"/>
            <a:r>
              <a:rPr lang="en-US" sz="1800" dirty="0" smtClean="0"/>
              <a:t>Protein alignments </a:t>
            </a:r>
            <a:r>
              <a:rPr lang="mr-IN" sz="1800" dirty="0" smtClean="0"/>
              <a:t>–</a:t>
            </a:r>
            <a:r>
              <a:rPr lang="en-US" sz="1800" dirty="0" smtClean="0"/>
              <a:t> large distances</a:t>
            </a:r>
          </a:p>
          <a:p>
            <a:pPr lvl="1"/>
            <a:r>
              <a:rPr lang="en-US" sz="1800" dirty="0" smtClean="0"/>
              <a:t>DNA alignments </a:t>
            </a:r>
            <a:r>
              <a:rPr lang="mr-IN" sz="1800" dirty="0" smtClean="0"/>
              <a:t>–</a:t>
            </a:r>
            <a:r>
              <a:rPr lang="en-US" sz="1800" dirty="0" smtClean="0"/>
              <a:t> short distances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438" y="1196752"/>
            <a:ext cx="4712942" cy="37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species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Bacteria do not reproduce sexually</a:t>
            </a:r>
          </a:p>
          <a:p>
            <a:endParaRPr lang="en-US" dirty="0"/>
          </a:p>
          <a:p>
            <a:r>
              <a:rPr lang="en-US" dirty="0" smtClean="0"/>
              <a:t>Thus species concept ‘can interbreed and have viable offspring’ can not be applied</a:t>
            </a:r>
          </a:p>
          <a:p>
            <a:r>
              <a:rPr lang="en-US" dirty="0" smtClean="0"/>
              <a:t>Physiological similarities +</a:t>
            </a:r>
            <a:endParaRPr lang="en-US" dirty="0"/>
          </a:p>
          <a:p>
            <a:r>
              <a:rPr lang="en-US" dirty="0" smtClean="0"/>
              <a:t>DNA-DNA hybridization (DDH) as standard for prokaryotic species definitions (&gt;70%)</a:t>
            </a:r>
          </a:p>
          <a:p>
            <a:endParaRPr lang="en-US" dirty="0"/>
          </a:p>
          <a:p>
            <a:r>
              <a:rPr lang="en-US" dirty="0" smtClean="0"/>
              <a:t>Availability of genome sequences </a:t>
            </a:r>
          </a:p>
          <a:p>
            <a:pPr lvl="1"/>
            <a:r>
              <a:rPr lang="en-US" dirty="0" smtClean="0"/>
              <a:t>Similarity in genomes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29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definition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16S </a:t>
            </a:r>
            <a:r>
              <a:rPr lang="en-US" dirty="0" err="1" smtClean="0"/>
              <a:t>rRNA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Pairwise nucleotide identity of the whole 16S </a:t>
            </a:r>
            <a:r>
              <a:rPr lang="en-US" dirty="0" err="1" smtClean="0"/>
              <a:t>rRNA</a:t>
            </a:r>
            <a:r>
              <a:rPr lang="en-US" dirty="0" smtClean="0"/>
              <a:t> gene &gt; 98%</a:t>
            </a:r>
          </a:p>
          <a:p>
            <a:pPr lvl="1"/>
            <a:r>
              <a:rPr lang="en-US" dirty="0" smtClean="0"/>
              <a:t>Problem: Sometimes multiple copies per genome</a:t>
            </a:r>
          </a:p>
          <a:p>
            <a:endParaRPr lang="en-US" dirty="0"/>
          </a:p>
          <a:p>
            <a:r>
              <a:rPr lang="en-US" dirty="0" smtClean="0"/>
              <a:t>Based on universal single copy protein coding genes (marker genes)</a:t>
            </a:r>
          </a:p>
          <a:p>
            <a:pPr lvl="1"/>
            <a:r>
              <a:rPr lang="en-US" dirty="0" smtClean="0"/>
              <a:t>pairwise identity on nucleotide level &gt; 97%</a:t>
            </a:r>
          </a:p>
          <a:p>
            <a:pPr lvl="1"/>
            <a:r>
              <a:rPr lang="en-US" dirty="0" smtClean="0"/>
              <a:t>Problem: Complete genome is needed</a:t>
            </a:r>
          </a:p>
          <a:p>
            <a:endParaRPr lang="en-US" dirty="0" smtClean="0"/>
          </a:p>
          <a:p>
            <a:r>
              <a:rPr lang="en-US" dirty="0" smtClean="0"/>
              <a:t>Problems from pairs to clusters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00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species in bacteria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713" b="49123"/>
          <a:stretch/>
        </p:blipFill>
        <p:spPr>
          <a:xfrm>
            <a:off x="152400" y="1257300"/>
            <a:ext cx="8092008" cy="4022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1640" y="5877272"/>
            <a:ext cx="335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Wittouck</a:t>
            </a:r>
            <a:r>
              <a:rPr lang="en-US" dirty="0" smtClean="0"/>
              <a:t> et al, </a:t>
            </a:r>
            <a:r>
              <a:rPr lang="en-US" dirty="0" err="1" smtClean="0"/>
              <a:t>mSystems</a:t>
            </a:r>
            <a:r>
              <a:rPr lang="en-US" dirty="0" smtClean="0"/>
              <a:t> 2019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71580" y="4765794"/>
            <a:ext cx="1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species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0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 genes </a:t>
            </a:r>
            <a:r>
              <a:rPr lang="en-US" dirty="0" err="1" smtClean="0"/>
              <a:t>vs</a:t>
            </a:r>
            <a:r>
              <a:rPr lang="en-US" dirty="0" smtClean="0"/>
              <a:t> 16S </a:t>
            </a:r>
            <a:r>
              <a:rPr lang="en-US" dirty="0" err="1" smtClean="0"/>
              <a:t>rRNA</a:t>
            </a:r>
            <a:endParaRPr lang="en-GB" dirty="0"/>
          </a:p>
        </p:txBody>
      </p:sp>
      <p:pic>
        <p:nvPicPr>
          <p:cNvPr id="1026" name="Picture 2" descr="Phylogenetic trees and species-level clustering of Prochlorococcus displaying discrepancies with the NCBI Taxonomy data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2" y="1762930"/>
            <a:ext cx="8471098" cy="30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000" y="5959152"/>
            <a:ext cx="2938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Mende</a:t>
            </a:r>
            <a:r>
              <a:rPr lang="en-US" sz="1400" dirty="0" smtClean="0"/>
              <a:t> et al, Nature Methods 2013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9608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Genome dynamics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0000" y="1349999"/>
            <a:ext cx="4464048" cy="4428000"/>
          </a:xfrm>
        </p:spPr>
        <p:txBody>
          <a:bodyPr/>
          <a:lstStyle/>
          <a:p>
            <a:r>
              <a:rPr lang="nl-BE" dirty="0" smtClean="0"/>
              <a:t>Speciations</a:t>
            </a:r>
          </a:p>
          <a:p>
            <a:endParaRPr lang="nl-BE" dirty="0"/>
          </a:p>
          <a:p>
            <a:r>
              <a:rPr lang="nl-BE" dirty="0" smtClean="0"/>
              <a:t>Gene duplications</a:t>
            </a:r>
          </a:p>
          <a:p>
            <a:endParaRPr lang="nl-BE" dirty="0"/>
          </a:p>
          <a:p>
            <a:r>
              <a:rPr lang="nl-BE" dirty="0" smtClean="0"/>
              <a:t>Gene losses</a:t>
            </a:r>
          </a:p>
          <a:p>
            <a:endParaRPr lang="nl-BE" dirty="0"/>
          </a:p>
          <a:p>
            <a:r>
              <a:rPr lang="nl-BE" dirty="0" smtClean="0"/>
              <a:t>Horizontal Gene Transfers</a:t>
            </a:r>
          </a:p>
          <a:p>
            <a:endParaRPr lang="nl-BE" dirty="0"/>
          </a:p>
          <a:p>
            <a:r>
              <a:rPr lang="nl-BE" dirty="0" smtClean="0"/>
              <a:t>Domain shuffling</a:t>
            </a:r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27353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0916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trees </a:t>
            </a:r>
            <a:r>
              <a:rPr lang="en-US" dirty="0" err="1" smtClean="0"/>
              <a:t>vs</a:t>
            </a:r>
            <a:r>
              <a:rPr lang="en-US" dirty="0" smtClean="0"/>
              <a:t> species definition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</a:p>
          <a:p>
            <a:endParaRPr lang="en-US" dirty="0"/>
          </a:p>
          <a:p>
            <a:r>
              <a:rPr lang="en-US" dirty="0" smtClean="0"/>
              <a:t>Deep branches</a:t>
            </a:r>
          </a:p>
          <a:p>
            <a:r>
              <a:rPr lang="en-US" dirty="0" smtClean="0"/>
              <a:t>Long distances</a:t>
            </a:r>
          </a:p>
          <a:p>
            <a:endParaRPr lang="en-US" dirty="0"/>
          </a:p>
          <a:p>
            <a:r>
              <a:rPr lang="en-US" dirty="0" smtClean="0"/>
              <a:t>Concatenated protein alignments</a:t>
            </a:r>
          </a:p>
          <a:p>
            <a:r>
              <a:rPr lang="en-US" dirty="0" err="1" smtClean="0"/>
              <a:t>rRNA</a:t>
            </a:r>
            <a:r>
              <a:rPr lang="en-US" dirty="0" smtClean="0"/>
              <a:t> trees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Species</a:t>
            </a:r>
          </a:p>
          <a:p>
            <a:endParaRPr lang="en-US" dirty="0" smtClean="0"/>
          </a:p>
          <a:p>
            <a:r>
              <a:rPr lang="en-US" dirty="0" smtClean="0"/>
              <a:t>Leaves</a:t>
            </a:r>
            <a:endParaRPr lang="en-US" dirty="0"/>
          </a:p>
          <a:p>
            <a:r>
              <a:rPr lang="en-US" dirty="0" smtClean="0"/>
              <a:t>Short distances</a:t>
            </a:r>
          </a:p>
          <a:p>
            <a:endParaRPr lang="en-US" dirty="0"/>
          </a:p>
          <a:p>
            <a:r>
              <a:rPr lang="en-US" dirty="0" smtClean="0"/>
              <a:t>Protein coding DNA similarity</a:t>
            </a:r>
          </a:p>
          <a:p>
            <a:r>
              <a:rPr lang="en-US" dirty="0" err="1" smtClean="0"/>
              <a:t>rRNA</a:t>
            </a:r>
            <a:r>
              <a:rPr lang="en-US" dirty="0" smtClean="0"/>
              <a:t> </a:t>
            </a:r>
            <a:r>
              <a:rPr lang="en-US" dirty="0"/>
              <a:t>similarity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870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trees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Ribosomal RNA</a:t>
            </a:r>
          </a:p>
          <a:p>
            <a:endParaRPr lang="en-US" dirty="0"/>
          </a:p>
          <a:p>
            <a:r>
              <a:rPr lang="en-US" dirty="0" smtClean="0"/>
              <a:t>Concatenated alignment of single copy protein coding gens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Shared genes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61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Genomic context methods</a:t>
            </a:r>
            <a:endParaRPr lang="nl-BE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Gene function annotation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790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context methods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Conserved gene neighborhood (</a:t>
            </a:r>
            <a:r>
              <a:rPr lang="en-US" dirty="0" err="1"/>
              <a:t>synteny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dirty="0" smtClean="0"/>
              <a:t>Gene fusions</a:t>
            </a:r>
          </a:p>
          <a:p>
            <a:endParaRPr lang="en-US" dirty="0"/>
          </a:p>
          <a:p>
            <a:r>
              <a:rPr lang="en-US" dirty="0" smtClean="0"/>
              <a:t>Co-occurrence</a:t>
            </a:r>
          </a:p>
          <a:p>
            <a:endParaRPr lang="en-US" dirty="0"/>
          </a:p>
          <a:p>
            <a:r>
              <a:rPr lang="en-US" dirty="0" smtClean="0"/>
              <a:t>Co-evolution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45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operons</a:t>
            </a:r>
            <a:endParaRPr lang="en-GB" dirty="0"/>
          </a:p>
        </p:txBody>
      </p:sp>
      <p:pic>
        <p:nvPicPr>
          <p:cNvPr id="3074" name="Picture 2" descr="http://academic.pgcc.edu/~kroberts/Lecture/Chapter%207/07-20_trpOperon_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59"/>
          <a:stretch/>
        </p:blipFill>
        <p:spPr bwMode="auto">
          <a:xfrm>
            <a:off x="540000" y="1844824"/>
            <a:ext cx="784670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85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Trp</a:t>
            </a:r>
            <a:r>
              <a:rPr lang="en-US" dirty="0" smtClean="0"/>
              <a:t> operon in different organisms</a:t>
            </a:r>
            <a:endParaRPr lang="en-GB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t="15959" r="34872" b="15896"/>
          <a:stretch/>
        </p:blipFill>
        <p:spPr bwMode="auto">
          <a:xfrm>
            <a:off x="540000" y="1196752"/>
            <a:ext cx="5551985" cy="5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88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Conserved gene pairs are functionally related</a:t>
            </a:r>
            <a:endParaRPr lang="en-GB" dirty="0"/>
          </a:p>
        </p:txBody>
      </p:sp>
      <p:pic>
        <p:nvPicPr>
          <p:cNvPr id="5122" name="Picture 2" descr="http://nar.oxfordjournals.org/content/28/18/3442/F1/graphic-1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2" y="1268760"/>
            <a:ext cx="7989217" cy="386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222" y="5517232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Snel</a:t>
            </a:r>
            <a:r>
              <a:rPr lang="en-US" sz="1400" dirty="0" smtClean="0"/>
              <a:t> et al, NAR 2000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7834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MPN515-MPN516 (</a:t>
            </a:r>
            <a:r>
              <a:rPr lang="en-US" dirty="0" err="1" smtClean="0"/>
              <a:t>RpoB-RpoC</a:t>
            </a:r>
            <a:r>
              <a:rPr lang="en-US" dirty="0" smtClean="0"/>
              <a:t>)</a:t>
            </a:r>
            <a:endParaRPr lang="en-GB" dirty="0"/>
          </a:p>
        </p:txBody>
      </p:sp>
      <p:pic>
        <p:nvPicPr>
          <p:cNvPr id="1026" name="Picture 2" descr="C:\Users\VeraV\Documents\ComparativeGenomics\MPN515_str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4"/>
          <a:stretch/>
        </p:blipFill>
        <p:spPr bwMode="auto">
          <a:xfrm>
            <a:off x="0" y="1139757"/>
            <a:ext cx="6804248" cy="570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9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Conserved gene pairs are functionally related</a:t>
            </a:r>
            <a:endParaRPr lang="en-GB" dirty="0"/>
          </a:p>
        </p:txBody>
      </p:sp>
      <p:pic>
        <p:nvPicPr>
          <p:cNvPr id="9218" name="Picture 2" descr="An external file that holds a picture, illustration, etc.&#10;Object name is 3f2_C4T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5"/>
          <a:stretch/>
        </p:blipFill>
        <p:spPr bwMode="auto">
          <a:xfrm>
            <a:off x="683568" y="1628800"/>
            <a:ext cx="688979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5877272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Huynen</a:t>
            </a:r>
            <a:r>
              <a:rPr lang="en-US" dirty="0" smtClean="0"/>
              <a:t> et al, Genome Research 2000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69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Orphan enzyme annotation</a:t>
            </a:r>
            <a:endParaRPr lang="en-GB" dirty="0"/>
          </a:p>
        </p:txBody>
      </p:sp>
      <p:pic>
        <p:nvPicPr>
          <p:cNvPr id="7170" name="Picture 2" descr="An external file that holds a picture, illustration, etc.&#10;Object name is msb201213-f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6" b="34963"/>
          <a:stretch/>
        </p:blipFill>
        <p:spPr bwMode="auto">
          <a:xfrm>
            <a:off x="1547664" y="1132056"/>
            <a:ext cx="5759248" cy="483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0000" y="5971021"/>
            <a:ext cx="2732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Yamada et al, MSB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45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genes are essential and universal</a:t>
            </a:r>
            <a:endParaRPr lang="en-GB" dirty="0"/>
          </a:p>
        </p:txBody>
      </p:sp>
      <p:pic>
        <p:nvPicPr>
          <p:cNvPr id="1028" name="Picture 4" descr="http://www.twooldguys.com/BioContent/ribos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4406409" cy="51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0152" y="291565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ribosome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to function prediction</a:t>
            </a:r>
            <a:endParaRPr lang="en-GB" dirty="0"/>
          </a:p>
        </p:txBody>
      </p:sp>
      <p:pic>
        <p:nvPicPr>
          <p:cNvPr id="6146" name="Picture 2" descr="An external file that holds a picture, illustration, etc.&#10;Object name is msb201213-f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30"/>
          <a:stretch/>
        </p:blipFill>
        <p:spPr bwMode="auto">
          <a:xfrm>
            <a:off x="683568" y="1412776"/>
            <a:ext cx="6840760" cy="407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5588588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Enzymes with unassigned proteins</a:t>
            </a:r>
          </a:p>
          <a:p>
            <a:r>
              <a:rPr lang="en-US" dirty="0" smtClean="0"/>
              <a:t>Yamada et al, MSB 2013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68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An external file that holds a picture, illustration, etc.&#10;Object name is msb201213-f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4" b="-2196"/>
          <a:stretch/>
        </p:blipFill>
        <p:spPr bwMode="auto">
          <a:xfrm>
            <a:off x="74792" y="3770"/>
            <a:ext cx="7089496" cy="700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97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fusions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591792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Enright et al Nature, 1999 </a:t>
            </a:r>
            <a:endParaRPr lang="en-GB" dirty="0"/>
          </a:p>
        </p:txBody>
      </p:sp>
      <p:pic>
        <p:nvPicPr>
          <p:cNvPr id="10242" name="Picture 2" descr="http://www.nature.com/nature/journal/v402/n6757/images/402086aa.eps.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846"/>
            <a:ext cx="57150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6021" y="450912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homologs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623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fusions predict physical interactions</a:t>
            </a:r>
            <a:endParaRPr lang="en-GB" dirty="0"/>
          </a:p>
        </p:txBody>
      </p:sp>
      <p:sp>
        <p:nvSpPr>
          <p:cNvPr id="3" name="Pentagon 2"/>
          <p:cNvSpPr/>
          <p:nvPr/>
        </p:nvSpPr>
        <p:spPr>
          <a:xfrm>
            <a:off x="1331640" y="2214156"/>
            <a:ext cx="1728192" cy="576064"/>
          </a:xfrm>
          <a:prstGeom prst="homePlat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HisH</a:t>
            </a:r>
            <a:endParaRPr lang="en-GB" dirty="0"/>
          </a:p>
        </p:txBody>
      </p:sp>
      <p:sp>
        <p:nvSpPr>
          <p:cNvPr id="4" name="Pentagon 3"/>
          <p:cNvSpPr/>
          <p:nvPr/>
        </p:nvSpPr>
        <p:spPr>
          <a:xfrm>
            <a:off x="3635896" y="2214156"/>
            <a:ext cx="1728192" cy="576064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HisF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63809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Bacteria</a:t>
            </a:r>
            <a:endParaRPr lang="en-GB" dirty="0"/>
          </a:p>
        </p:txBody>
      </p:sp>
      <p:sp>
        <p:nvSpPr>
          <p:cNvPr id="6" name="Pentagon 5"/>
          <p:cNvSpPr/>
          <p:nvPr/>
        </p:nvSpPr>
        <p:spPr>
          <a:xfrm>
            <a:off x="1331640" y="3798332"/>
            <a:ext cx="1728192" cy="576064"/>
          </a:xfrm>
          <a:prstGeom prst="homePlat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His5</a:t>
            </a:r>
            <a:endParaRPr lang="en-GB" dirty="0"/>
          </a:p>
        </p:txBody>
      </p:sp>
      <p:sp>
        <p:nvSpPr>
          <p:cNvPr id="7" name="Pentagon 6"/>
          <p:cNvSpPr/>
          <p:nvPr/>
        </p:nvSpPr>
        <p:spPr>
          <a:xfrm>
            <a:off x="2771800" y="3798332"/>
            <a:ext cx="1728192" cy="576064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755576" y="3222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Eukaryotes</a:t>
            </a:r>
            <a:endParaRPr lang="en-GB" dirty="0"/>
          </a:p>
        </p:txBody>
      </p:sp>
      <p:pic>
        <p:nvPicPr>
          <p:cNvPr id="12290" name="Picture 2" descr="http://www.ebi.ac.uk/thornton-srv/databases/pdbsum/templates/gif/1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ebi.ac.uk/thornton-srv/databases/pdbsum/templates/gif/1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ebi.ac.uk/thornton-srv/databases/pdbsum/templates/gif/1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82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www.ebi.ac.uk/thornton-srv/databases/pdbsum/templates/gif/1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06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Fig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75" r="46883"/>
          <a:stretch/>
        </p:blipFill>
        <p:spPr bwMode="auto">
          <a:xfrm>
            <a:off x="5953034" y="1795696"/>
            <a:ext cx="3194364" cy="36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35896" y="554859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Chaudhuri</a:t>
            </a:r>
            <a:r>
              <a:rPr lang="en-US" dirty="0" smtClean="0"/>
              <a:t> et al, Biochemistry 2003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1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for prediction of interactions</a:t>
            </a:r>
            <a:endParaRPr lang="en-GB" dirty="0"/>
          </a:p>
        </p:txBody>
      </p:sp>
      <p:pic>
        <p:nvPicPr>
          <p:cNvPr id="11266" name="Picture 2" descr="http://www.nature.com/nature/journal/v402/n6757/images/402086ac.eps.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700808"/>
            <a:ext cx="7171342" cy="42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591792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Enright et al Nature, 1999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58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Phylogenetic profiling</a:t>
            </a:r>
            <a:endParaRPr lang="en-GB" dirty="0"/>
          </a:p>
        </p:txBody>
      </p:sp>
      <p:pic>
        <p:nvPicPr>
          <p:cNvPr id="13314" name="Picture 2" descr="An external file that holds a picture, illustration, etc.&#10;Object name is pq0690185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96752"/>
            <a:ext cx="39814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6810" y="5877619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Pellegrini</a:t>
            </a:r>
            <a:r>
              <a:rPr lang="en-US" dirty="0" smtClean="0"/>
              <a:t> et al, PNAS 1999</a:t>
            </a:r>
            <a:endParaRPr lang="en-GB" dirty="0"/>
          </a:p>
        </p:txBody>
      </p:sp>
      <p:pic>
        <p:nvPicPr>
          <p:cNvPr id="13316" name="Picture 4" descr="An external file that holds a picture, illustration, etc.&#10;Object name is pq06901850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 t="23067" r="26016" b="55713"/>
          <a:stretch/>
        </p:blipFill>
        <p:spPr bwMode="auto">
          <a:xfrm>
            <a:off x="6321574" y="1268760"/>
            <a:ext cx="1834927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6810" y="328498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homologs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66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1556792"/>
            <a:ext cx="3865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pitchFamily="49" charset="0"/>
              </a:rPr>
              <a:t>	species occurrence</a:t>
            </a:r>
          </a:p>
          <a:p>
            <a:r>
              <a:rPr lang="en-US" dirty="0" smtClean="0">
                <a:latin typeface="Courier" pitchFamily="49" charset="0"/>
              </a:rPr>
              <a:t>COG1	10011100000111100011</a:t>
            </a:r>
          </a:p>
          <a:p>
            <a:r>
              <a:rPr lang="en-US" dirty="0" smtClean="0">
                <a:latin typeface="Courier" pitchFamily="49" charset="0"/>
              </a:rPr>
              <a:t>COG2	10010100000111100011</a:t>
            </a:r>
            <a:endParaRPr lang="en-GB" dirty="0">
              <a:latin typeface="Courier" pitchFamily="49" charset="0"/>
            </a:endParaRPr>
          </a:p>
        </p:txBody>
      </p:sp>
      <p:pic>
        <p:nvPicPr>
          <p:cNvPr id="16386" name="Picture 2" descr=" \sum_{i,j } p_{ij} \log \frac{p_{ij}}{p_i p_j 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11049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1640" y="3203684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 = 0.45 </a:t>
            </a:r>
            <a:r>
              <a:rPr lang="en-US" dirty="0" err="1" smtClean="0"/>
              <a:t>ln</a:t>
            </a:r>
            <a:r>
              <a:rPr lang="en-US" dirty="0" smtClean="0"/>
              <a:t> (0.45/(0.5*0.45)) = 0.31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364088" y="1556792"/>
            <a:ext cx="1563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pitchFamily="49" charset="0"/>
              </a:rPr>
              <a:t>11 = 9/20</a:t>
            </a:r>
          </a:p>
          <a:p>
            <a:r>
              <a:rPr lang="en-US" dirty="0" smtClean="0">
                <a:latin typeface="Courier" pitchFamily="49" charset="0"/>
              </a:rPr>
              <a:t>1. = 10/20</a:t>
            </a:r>
          </a:p>
          <a:p>
            <a:r>
              <a:rPr lang="en-US" dirty="0" smtClean="0">
                <a:latin typeface="Courier" pitchFamily="49" charset="0"/>
              </a:rPr>
              <a:t>.1 = 9/20</a:t>
            </a:r>
          </a:p>
          <a:p>
            <a:pPr marL="342900" indent="-342900">
              <a:buAutoNum type="arabicPeriod"/>
            </a:pPr>
            <a:endParaRPr lang="en-US" dirty="0" smtClean="0">
              <a:latin typeface="Courier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3975140"/>
            <a:ext cx="3865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pitchFamily="49" charset="0"/>
              </a:rPr>
              <a:t>	species occurrence</a:t>
            </a:r>
          </a:p>
          <a:p>
            <a:r>
              <a:rPr lang="en-US" dirty="0" smtClean="0">
                <a:latin typeface="Courier" pitchFamily="49" charset="0"/>
              </a:rPr>
              <a:t>COG3	11111111111111111011</a:t>
            </a:r>
          </a:p>
          <a:p>
            <a:r>
              <a:rPr lang="en-US" dirty="0" smtClean="0">
                <a:latin typeface="Courier" pitchFamily="49" charset="0"/>
              </a:rPr>
              <a:t>COG4	11110111111111111011</a:t>
            </a:r>
            <a:endParaRPr lang="en-GB" dirty="0">
              <a:latin typeface="Couri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6488" y="3942348"/>
            <a:ext cx="1563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pitchFamily="49" charset="0"/>
              </a:rPr>
              <a:t>11 = 18/20</a:t>
            </a:r>
          </a:p>
          <a:p>
            <a:r>
              <a:rPr lang="en-US" dirty="0" smtClean="0">
                <a:latin typeface="Courier" pitchFamily="49" charset="0"/>
              </a:rPr>
              <a:t>1. = 19/20</a:t>
            </a:r>
          </a:p>
          <a:p>
            <a:r>
              <a:rPr lang="en-US" dirty="0" smtClean="0">
                <a:latin typeface="Courier" pitchFamily="49" charset="0"/>
              </a:rPr>
              <a:t>.1 = 18/20</a:t>
            </a:r>
          </a:p>
          <a:p>
            <a:pPr marL="342900" indent="-342900">
              <a:buAutoNum type="arabicPeriod"/>
            </a:pPr>
            <a:endParaRPr lang="en-US" dirty="0" smtClean="0">
              <a:latin typeface="Courier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4920804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 = 0.9 </a:t>
            </a:r>
            <a:r>
              <a:rPr lang="en-US" dirty="0" err="1" smtClean="0"/>
              <a:t>ln</a:t>
            </a:r>
            <a:r>
              <a:rPr lang="en-US" dirty="0" smtClean="0"/>
              <a:t> (0.9/(0.95*0.9)) = 0.05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25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fusion and phylogenetic profiling based on </a:t>
            </a:r>
            <a:r>
              <a:rPr lang="en-US" dirty="0" err="1" smtClean="0"/>
              <a:t>orthologs</a:t>
            </a:r>
            <a:endParaRPr lang="en-GB" dirty="0"/>
          </a:p>
        </p:txBody>
      </p:sp>
      <p:pic>
        <p:nvPicPr>
          <p:cNvPr id="3" name="Picture 2" descr="An external file that holds a picture, illustration, etc.&#10;Object name is 3f2_C4T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6" r="75437" b="-4513"/>
          <a:stretch/>
        </p:blipFill>
        <p:spPr bwMode="auto">
          <a:xfrm>
            <a:off x="1835696" y="1647453"/>
            <a:ext cx="1692349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n external file that holds a picture, illustration, etc.&#10;Object name is 3f2_C4T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2" t="62606" b="-4513"/>
          <a:stretch/>
        </p:blipFill>
        <p:spPr bwMode="auto">
          <a:xfrm>
            <a:off x="4283968" y="1596802"/>
            <a:ext cx="3242911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n external file that holds a picture, illustration, etc.&#10;Object name is 3f2_C4T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2" t="11457" r="-1720" b="46636"/>
          <a:stretch/>
        </p:blipFill>
        <p:spPr bwMode="auto">
          <a:xfrm>
            <a:off x="540000" y="3789039"/>
            <a:ext cx="2692371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2371" y="550794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Huynen</a:t>
            </a:r>
            <a:r>
              <a:rPr lang="en-US" dirty="0" smtClean="0"/>
              <a:t> et al, Genome Research 2000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062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STRING: putting it all together</a:t>
            </a:r>
            <a:endParaRPr lang="en-GB" dirty="0"/>
          </a:p>
        </p:txBody>
      </p:sp>
      <p:pic>
        <p:nvPicPr>
          <p:cNvPr id="17410" name="Picture 2" descr="An external file that holds a picture, illustration, etc.&#10;Object name is gkg034f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13"/>
          <a:stretch/>
        </p:blipFill>
        <p:spPr bwMode="auto">
          <a:xfrm>
            <a:off x="395536" y="1484784"/>
            <a:ext cx="8102244" cy="35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5517232"/>
            <a:ext cx="304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Von </a:t>
            </a:r>
            <a:r>
              <a:rPr lang="en-US" dirty="0" err="1" smtClean="0"/>
              <a:t>Mering</a:t>
            </a:r>
            <a:r>
              <a:rPr lang="en-US" dirty="0" smtClean="0"/>
              <a:t> et al, NAR 2003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2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(KEGG pathways)</a:t>
            </a:r>
            <a:endParaRPr lang="en-GB" dirty="0"/>
          </a:p>
        </p:txBody>
      </p:sp>
      <p:pic>
        <p:nvPicPr>
          <p:cNvPr id="14342" name="Picture 6" descr="http://www.genome.jp/kegg/pathway/map/map00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83795"/>
            <a:ext cx="3662637" cy="52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76056" y="1772816"/>
            <a:ext cx="3385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pathway = TP</a:t>
            </a:r>
          </a:p>
          <a:p>
            <a:r>
              <a:rPr lang="en-US" dirty="0" smtClean="0"/>
              <a:t>Different pathway = FP</a:t>
            </a:r>
          </a:p>
          <a:p>
            <a:r>
              <a:rPr lang="en-US" dirty="0" smtClean="0"/>
              <a:t>Fraction = TP/(TP+FP)</a:t>
            </a:r>
          </a:p>
          <a:p>
            <a:endParaRPr lang="en-US" dirty="0"/>
          </a:p>
          <a:p>
            <a:r>
              <a:rPr lang="en-US" dirty="0" smtClean="0"/>
              <a:t>Not annotated </a:t>
            </a:r>
            <a:r>
              <a:rPr lang="en-US" dirty="0" smtClean="0">
                <a:sym typeface="Wingdings" panose="05000000000000000000" pitchFamily="2" charset="2"/>
              </a:rPr>
              <a:t> not in statistic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27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Ribosome consists mostly of RNA</a:t>
            </a:r>
            <a:endParaRPr lang="en-GB" dirty="0"/>
          </a:p>
        </p:txBody>
      </p:sp>
      <p:pic>
        <p:nvPicPr>
          <p:cNvPr id="2050" name="Picture 2" descr="http://www.rcsb.org/pdb/education_discussion/molecule_of_the_month/images/ribosom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59"/>
            <a:ext cx="6192688" cy="49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0000" y="170080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59632" y="2070140"/>
            <a:ext cx="1368152" cy="10708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9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n external file that holds a picture, illustration, etc.&#10;Object name is gkg034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6173154" cy="482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5517232"/>
            <a:ext cx="304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Von </a:t>
            </a:r>
            <a:r>
              <a:rPr lang="en-US" dirty="0" err="1" smtClean="0"/>
              <a:t>Mering</a:t>
            </a:r>
            <a:r>
              <a:rPr lang="en-US" dirty="0" smtClean="0"/>
              <a:t> et al, NAR 2003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4047317" y="553261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f(x</a:t>
            </a:r>
            <a:r>
              <a:rPr lang="en-GB" sz="1200" dirty="0" smtClean="0"/>
              <a:t>) = a + </a:t>
            </a:r>
            <a:r>
              <a:rPr lang="en-GB" sz="1200" dirty="0"/>
              <a:t>[(</a:t>
            </a:r>
            <a:r>
              <a:rPr lang="en-GB" sz="1200" dirty="0" smtClean="0"/>
              <a:t>1-a)</a:t>
            </a:r>
            <a:r>
              <a:rPr lang="en-GB" sz="1200" dirty="0" err="1" smtClean="0"/>
              <a:t>x</a:t>
            </a:r>
            <a:r>
              <a:rPr lang="en-GB" sz="1200" baseline="30000" dirty="0" err="1" smtClean="0"/>
              <a:t>b</a:t>
            </a:r>
            <a:r>
              <a:rPr lang="en-GB" sz="1200" dirty="0"/>
              <a:t>/(</a:t>
            </a:r>
            <a:r>
              <a:rPr lang="en-GB" sz="1200" dirty="0" err="1"/>
              <a:t>c</a:t>
            </a:r>
            <a:r>
              <a:rPr lang="en-GB" sz="1200" baseline="30000" dirty="0" err="1"/>
              <a:t>b</a:t>
            </a:r>
            <a:r>
              <a:rPr lang="en-GB" sz="1200" dirty="0"/>
              <a:t> </a:t>
            </a:r>
            <a:r>
              <a:rPr lang="en-GB" sz="1200" dirty="0" smtClean="0"/>
              <a:t>+ </a:t>
            </a:r>
            <a:r>
              <a:rPr lang="en-GB" sz="1200" dirty="0" err="1"/>
              <a:t>x</a:t>
            </a:r>
            <a:r>
              <a:rPr lang="en-GB" sz="1200" baseline="30000" dirty="0" err="1"/>
              <a:t>b</a:t>
            </a:r>
            <a:r>
              <a:rPr lang="en-GB" sz="1200" dirty="0" smtClean="0"/>
              <a:t>)]</a:t>
            </a:r>
          </a:p>
          <a:p>
            <a:r>
              <a:rPr lang="en-GB" sz="1200" dirty="0"/>
              <a:t>x</a:t>
            </a:r>
            <a:r>
              <a:rPr lang="en-GB" sz="1200" dirty="0" smtClean="0"/>
              <a:t> : the </a:t>
            </a:r>
            <a:r>
              <a:rPr lang="en-GB" sz="1200" dirty="0"/>
              <a:t>score, </a:t>
            </a:r>
            <a:r>
              <a:rPr lang="en-GB" sz="1200" dirty="0" smtClean="0"/>
              <a:t>a: </a:t>
            </a:r>
            <a:r>
              <a:rPr lang="en-GB" sz="1200" dirty="0"/>
              <a:t>the intercept, </a:t>
            </a:r>
            <a:r>
              <a:rPr lang="en-GB" sz="1200" dirty="0" smtClean="0"/>
              <a:t>b: </a:t>
            </a:r>
            <a:r>
              <a:rPr lang="en-GB" sz="1200" dirty="0"/>
              <a:t>the </a:t>
            </a:r>
            <a:r>
              <a:rPr lang="en-GB" sz="1200" dirty="0" err="1"/>
              <a:t>cooperativity</a:t>
            </a:r>
            <a:r>
              <a:rPr lang="en-GB" sz="1200" dirty="0"/>
              <a:t>, and </a:t>
            </a:r>
            <a:r>
              <a:rPr lang="en-GB" sz="1200" dirty="0" smtClean="0"/>
              <a:t>c: </a:t>
            </a:r>
            <a:r>
              <a:rPr lang="en-GB" sz="1200" dirty="0"/>
              <a:t>the value of </a:t>
            </a:r>
            <a:r>
              <a:rPr lang="en-GB" sz="1200" dirty="0" smtClean="0"/>
              <a:t>x where</a:t>
            </a:r>
            <a:r>
              <a:rPr lang="en-GB" sz="1200" dirty="0"/>
              <a:t> </a:t>
            </a:r>
            <a:r>
              <a:rPr lang="en-GB" sz="1200" dirty="0" smtClean="0"/>
              <a:t>half </a:t>
            </a:r>
            <a:r>
              <a:rPr lang="en-GB" sz="1200" dirty="0"/>
              <a:t>of the maximum is </a:t>
            </a:r>
            <a:r>
              <a:rPr lang="en-GB" sz="1200" dirty="0" smtClean="0"/>
              <a:t>reached</a:t>
            </a:r>
          </a:p>
          <a:p>
            <a:r>
              <a:rPr lang="en-US" sz="1200" dirty="0"/>
              <a:t>P = 1 – (</a:t>
            </a:r>
            <a:r>
              <a:rPr lang="en-US" sz="1200" dirty="0" smtClean="0"/>
              <a:t>1 - f1</a:t>
            </a:r>
            <a:r>
              <a:rPr lang="en-US" sz="1200" dirty="0"/>
              <a:t>)*(</a:t>
            </a:r>
            <a:r>
              <a:rPr lang="en-US" sz="1200" dirty="0" smtClean="0"/>
              <a:t>1 - f2</a:t>
            </a:r>
            <a:r>
              <a:rPr lang="en-US" sz="1200" dirty="0"/>
              <a:t>) </a:t>
            </a:r>
            <a:r>
              <a:rPr lang="en-US" sz="1200" dirty="0" smtClean="0"/>
              <a:t>..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88679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evolution</a:t>
            </a:r>
            <a:endParaRPr lang="en-GB" dirty="0"/>
          </a:p>
        </p:txBody>
      </p:sp>
      <p:pic>
        <p:nvPicPr>
          <p:cNvPr id="19458" name="Picture 2" descr="  Fig. 1.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062834"/>
            <a:ext cx="4320480" cy="57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76056" y="1268760"/>
            <a:ext cx="367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homologs to </a:t>
            </a:r>
            <a:r>
              <a:rPr lang="en-US" i="1" dirty="0" smtClean="0"/>
              <a:t>E. coli </a:t>
            </a:r>
            <a:r>
              <a:rPr lang="en-US" dirty="0" smtClean="0"/>
              <a:t>protein</a:t>
            </a:r>
          </a:p>
          <a:p>
            <a:r>
              <a:rPr lang="en-US" dirty="0" smtClean="0"/>
              <a:t>Make alignments</a:t>
            </a:r>
            <a:endParaRPr lang="en-US" dirty="0"/>
          </a:p>
          <a:p>
            <a:r>
              <a:rPr lang="en-US" dirty="0" smtClean="0"/>
              <a:t>Reduce alignments to overlapping species</a:t>
            </a:r>
          </a:p>
          <a:p>
            <a:r>
              <a:rPr lang="en-US" dirty="0" smtClean="0"/>
              <a:t>Make distance matrices (</a:t>
            </a:r>
            <a:r>
              <a:rPr lang="en-US" dirty="0" err="1" smtClean="0"/>
              <a:t>protdist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Correlation between the matrices</a:t>
            </a:r>
          </a:p>
          <a:p>
            <a:r>
              <a:rPr lang="en-US" dirty="0" smtClean="0"/>
              <a:t>(No trees!)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2127" y="5661248"/>
            <a:ext cx="354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Pazos</a:t>
            </a:r>
            <a:r>
              <a:rPr lang="en-US" dirty="0" smtClean="0"/>
              <a:t> and Valencia, PEDS 2001</a:t>
            </a:r>
            <a:endParaRPr lang="en-GB" dirty="0"/>
          </a:p>
        </p:txBody>
      </p:sp>
      <p:pic>
        <p:nvPicPr>
          <p:cNvPr id="19460" name="Picture 4" descr="  Fig. 3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755" y="3284984"/>
            <a:ext cx="41910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02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context methods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Conserved gene neighborhood (</a:t>
            </a:r>
            <a:r>
              <a:rPr lang="en-US" dirty="0" err="1"/>
              <a:t>synteny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dirty="0" smtClean="0"/>
              <a:t>Gene fusions</a:t>
            </a:r>
          </a:p>
          <a:p>
            <a:endParaRPr lang="en-US" dirty="0"/>
          </a:p>
          <a:p>
            <a:r>
              <a:rPr lang="en-US" dirty="0" smtClean="0"/>
              <a:t>Co-occurrence</a:t>
            </a:r>
          </a:p>
          <a:p>
            <a:endParaRPr lang="en-US" dirty="0"/>
          </a:p>
          <a:p>
            <a:r>
              <a:rPr lang="en-US" dirty="0" smtClean="0"/>
              <a:t>Co-evolution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0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Comparative genomics in eukaryotes</a:t>
            </a:r>
            <a:endParaRPr lang="nl-BE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Gene function annotation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892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971600" y="3425019"/>
            <a:ext cx="5256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5536" y="2342034"/>
            <a:ext cx="7920880" cy="6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organization in eukaryotes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259632" y="2063105"/>
            <a:ext cx="1224136" cy="28803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771800" y="2063105"/>
            <a:ext cx="612068" cy="28803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779912" y="2056259"/>
            <a:ext cx="1512168" cy="28803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entagon 9"/>
          <p:cNvSpPr/>
          <p:nvPr/>
        </p:nvSpPr>
        <p:spPr>
          <a:xfrm>
            <a:off x="6732240" y="2063105"/>
            <a:ext cx="1080120" cy="280070"/>
          </a:xfrm>
          <a:prstGeom prst="homePlat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483768" y="1919089"/>
            <a:ext cx="144016" cy="137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627784" y="1919089"/>
            <a:ext cx="144016" cy="144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378560" y="1919089"/>
            <a:ext cx="144016" cy="137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522576" y="1919090"/>
            <a:ext cx="257336" cy="13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292080" y="1916832"/>
            <a:ext cx="144016" cy="137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436096" y="1916833"/>
            <a:ext cx="1296144" cy="14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80112" y="234052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intron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067944" y="23511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exon</a:t>
            </a:r>
            <a:endParaRPr lang="en-GB" dirty="0"/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467544" y="1772816"/>
            <a:ext cx="792088" cy="56921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0818" y="1299270"/>
            <a:ext cx="171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Promoter</a:t>
            </a:r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>
            <a:off x="1412032" y="3140968"/>
            <a:ext cx="1224136" cy="28803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2637427" y="3140968"/>
            <a:ext cx="612068" cy="28803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3212046" y="3140968"/>
            <a:ext cx="1512168" cy="28803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Pentagon 34"/>
          <p:cNvSpPr/>
          <p:nvPr/>
        </p:nvSpPr>
        <p:spPr>
          <a:xfrm>
            <a:off x="4724214" y="3140968"/>
            <a:ext cx="1080120" cy="288032"/>
          </a:xfrm>
          <a:prstGeom prst="homePlat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629198" y="3573016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5’ UTR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5804334" y="3551416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3’ UTR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6923216" y="324589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mRNA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723382" y="512583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operons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8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323528" y="2818631"/>
            <a:ext cx="6195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promoters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214664" y="2564904"/>
            <a:ext cx="1224136" cy="28803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726832" y="2564904"/>
            <a:ext cx="612068" cy="28803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438800" y="2420888"/>
            <a:ext cx="144016" cy="137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582816" y="2420888"/>
            <a:ext cx="144016" cy="144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flipV="1">
            <a:off x="3422576" y="2242567"/>
            <a:ext cx="792088" cy="56921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95850" y="1769021"/>
            <a:ext cx="171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Promoter</a:t>
            </a:r>
            <a:endParaRPr lang="en-GB" dirty="0"/>
          </a:p>
        </p:txBody>
      </p:sp>
      <p:cxnSp>
        <p:nvCxnSpPr>
          <p:cNvPr id="29" name="Elbow Connector 28"/>
          <p:cNvCxnSpPr/>
          <p:nvPr/>
        </p:nvCxnSpPr>
        <p:spPr>
          <a:xfrm rot="10800000" flipV="1">
            <a:off x="3003762" y="2801491"/>
            <a:ext cx="792088" cy="569218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entagon 4"/>
          <p:cNvSpPr/>
          <p:nvPr/>
        </p:nvSpPr>
        <p:spPr>
          <a:xfrm rot="10800000">
            <a:off x="971600" y="2818631"/>
            <a:ext cx="1728192" cy="267469"/>
          </a:xfrm>
          <a:prstGeom prst="homePlat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15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gene pairs in bacteria</a:t>
            </a:r>
            <a:endParaRPr lang="en-GB" dirty="0"/>
          </a:p>
        </p:txBody>
      </p:sp>
      <p:pic>
        <p:nvPicPr>
          <p:cNvPr id="26626" name="Picture 2" descr="Unfortunately we are unable to provide accessible alternative text for this. If you require assistance to access this image, or to obtain a text description, please contact npg@nature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33"/>
          <a:stretch/>
        </p:blipFill>
        <p:spPr bwMode="auto">
          <a:xfrm>
            <a:off x="1115616" y="1107062"/>
            <a:ext cx="5715000" cy="459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6021288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Korbel</a:t>
            </a:r>
            <a:r>
              <a:rPr lang="en-US" dirty="0" smtClean="0"/>
              <a:t> et al, Nature Biotechnology 2004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966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 prediction by conserved bidirectional pairs</a:t>
            </a:r>
            <a:endParaRPr lang="en-GB" dirty="0"/>
          </a:p>
        </p:txBody>
      </p:sp>
      <p:pic>
        <p:nvPicPr>
          <p:cNvPr id="27650" name="Picture 2" descr="Unfortunately we are unable to provide accessible alternative text for this. If you require assistance to access this image, or to obtain a text description, please contact npg@nature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08"/>
          <a:stretch/>
        </p:blipFill>
        <p:spPr bwMode="auto">
          <a:xfrm>
            <a:off x="0" y="1772816"/>
            <a:ext cx="6191250" cy="431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nfortunately we are unable to provide accessible alternative text for this. If you require assistance to access this image, or to obtain a text description, please contact npg@nature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35"/>
          <a:stretch/>
        </p:blipFill>
        <p:spPr bwMode="auto">
          <a:xfrm>
            <a:off x="5445342" y="1481336"/>
            <a:ext cx="3589715" cy="244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6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Conservation of divergent gene pairs in fungi</a:t>
            </a:r>
            <a:endParaRPr lang="en-GB" dirty="0"/>
          </a:p>
        </p:txBody>
      </p:sp>
      <p:pic>
        <p:nvPicPr>
          <p:cNvPr id="25602" name="Picture 2" descr="Full-size image (72 K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85358"/>
            <a:ext cx="7734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5980638"/>
            <a:ext cx="421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Kensche</a:t>
            </a:r>
            <a:r>
              <a:rPr lang="en-US" dirty="0" smtClean="0"/>
              <a:t> et al, Trends in Genetics 2008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45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expression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0000" y="592497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Hughes et al, Cell 2000</a:t>
            </a:r>
            <a:endParaRPr lang="en-GB" dirty="0"/>
          </a:p>
        </p:txBody>
      </p:sp>
      <p:pic>
        <p:nvPicPr>
          <p:cNvPr id="23554" name="Picture 2" descr="Full-size image (481 K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6" b="29306"/>
          <a:stretch/>
        </p:blipFill>
        <p:spPr bwMode="auto">
          <a:xfrm>
            <a:off x="557140" y="1216215"/>
            <a:ext cx="7471244" cy="47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7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kingdoms based on </a:t>
            </a:r>
            <a:r>
              <a:rPr lang="en-US" dirty="0" smtClean="0"/>
              <a:t>16S/18S </a:t>
            </a:r>
            <a:r>
              <a:rPr lang="en-US" dirty="0" err="1" smtClean="0"/>
              <a:t>rRNA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5877272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Cavalier-Smith Nature 1989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52694" r="40582" b="12834"/>
          <a:stretch/>
        </p:blipFill>
        <p:spPr bwMode="auto">
          <a:xfrm>
            <a:off x="540000" y="1988840"/>
            <a:ext cx="616394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6256" y="486916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Bacteria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876256" y="414908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Archaea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876256" y="270892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Eukaryota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14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 between genes</a:t>
            </a:r>
            <a:endParaRPr lang="en-GB" dirty="0"/>
          </a:p>
        </p:txBody>
      </p:sp>
      <p:pic>
        <p:nvPicPr>
          <p:cNvPr id="21506" name="Picture 2" descr="Full-size image (8 K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57687"/>
            <a:ext cx="3096344" cy="247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6021288"/>
            <a:ext cx="428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Noort</a:t>
            </a:r>
            <a:r>
              <a:rPr lang="en-US" dirty="0" smtClean="0"/>
              <a:t> et al, Trends in genetics 2003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128790" y="378251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Pairs of </a:t>
            </a:r>
            <a:r>
              <a:rPr lang="en-US" dirty="0" err="1" smtClean="0"/>
              <a:t>orthologs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192910" y="197302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Pairs of </a:t>
            </a:r>
            <a:r>
              <a:rPr lang="en-US" dirty="0" err="1" smtClean="0"/>
              <a:t>paralogs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9317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Conserved co-expression for function prediction</a:t>
            </a:r>
            <a:endParaRPr lang="en-GB" dirty="0"/>
          </a:p>
        </p:txBody>
      </p:sp>
      <p:pic>
        <p:nvPicPr>
          <p:cNvPr id="22530" name="Picture 2" descr="Full-size image (13 K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0" r="47903"/>
          <a:stretch/>
        </p:blipFill>
        <p:spPr bwMode="auto">
          <a:xfrm>
            <a:off x="899592" y="2276872"/>
            <a:ext cx="3498326" cy="30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ull-size image (13 K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43" t="3591" r="337" b="76899"/>
          <a:stretch/>
        </p:blipFill>
        <p:spPr bwMode="auto">
          <a:xfrm>
            <a:off x="4572000" y="3046214"/>
            <a:ext cx="3049302" cy="14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568" y="6021288"/>
            <a:ext cx="428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Noort</a:t>
            </a:r>
            <a:r>
              <a:rPr lang="en-US" dirty="0" smtClean="0"/>
              <a:t> et al, Trends in genetics 2003</a:t>
            </a:r>
            <a:endParaRPr lang="en-GB" dirty="0"/>
          </a:p>
        </p:txBody>
      </p:sp>
      <p:pic>
        <p:nvPicPr>
          <p:cNvPr id="6" name="Picture 2" descr="Full-size image (8 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89" y="1340768"/>
            <a:ext cx="1652343" cy="132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6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Yeast-2-hybrid interaction data</a:t>
            </a:r>
            <a:endParaRPr lang="en-GB" dirty="0"/>
          </a:p>
        </p:txBody>
      </p:sp>
      <p:pic>
        <p:nvPicPr>
          <p:cNvPr id="24578" name="Picture 2" descr="http://upload.wikimedia.org/wikipedia/commons/thumb/6/61/Two_hybrid_assay.svg/400px-Two_hybrid_assay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196752"/>
            <a:ext cx="391723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0112" y="3030051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Gives rise to many </a:t>
            </a:r>
          </a:p>
          <a:p>
            <a:r>
              <a:rPr lang="en-US" dirty="0" smtClean="0"/>
              <a:t>false positive interactions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49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Yeast-2-Hybrid conservation</a:t>
            </a:r>
            <a:endParaRPr lang="en-GB" dirty="0"/>
          </a:p>
        </p:txBody>
      </p:sp>
      <p:pic>
        <p:nvPicPr>
          <p:cNvPr id="20482" name="Picture 2" descr="http://origin-ars.els-cdn.com/content/image/1-s2.0-S0168952504001532-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4104456" cy="419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16753" y="2276872"/>
            <a:ext cx="30700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Reliability:</a:t>
            </a:r>
          </a:p>
          <a:p>
            <a:r>
              <a:rPr lang="en-US" dirty="0" smtClean="0"/>
              <a:t>Percentage of pairs that</a:t>
            </a:r>
          </a:p>
          <a:p>
            <a:r>
              <a:rPr lang="en-US" dirty="0"/>
              <a:t>o</a:t>
            </a:r>
            <a:r>
              <a:rPr lang="en-US" dirty="0" smtClean="0"/>
              <a:t>ccur on the same pathway</a:t>
            </a:r>
          </a:p>
          <a:p>
            <a:endParaRPr lang="en-US" dirty="0"/>
          </a:p>
          <a:p>
            <a:r>
              <a:rPr lang="en-US" dirty="0" smtClean="0"/>
              <a:t>Conservation more than just</a:t>
            </a:r>
          </a:p>
          <a:p>
            <a:r>
              <a:rPr lang="en-US" dirty="0"/>
              <a:t>m</a:t>
            </a:r>
            <a:r>
              <a:rPr lang="en-US" dirty="0" smtClean="0"/>
              <a:t>ore data.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6021288"/>
            <a:ext cx="410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Huynen</a:t>
            </a:r>
            <a:r>
              <a:rPr lang="en-US" dirty="0" smtClean="0"/>
              <a:t> et al, Trends in Genetics 2004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84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genomics methods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Conserved </a:t>
            </a:r>
            <a:r>
              <a:rPr lang="en-US" dirty="0" smtClean="0"/>
              <a:t>bidirectional neighbors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Conserved co-expression</a:t>
            </a:r>
          </a:p>
          <a:p>
            <a:endParaRPr lang="en-US" dirty="0"/>
          </a:p>
          <a:p>
            <a:r>
              <a:rPr lang="en-US" dirty="0" smtClean="0"/>
              <a:t>Conserved physical interactions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25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Assignment</a:t>
            </a:r>
            <a:endParaRPr lang="nl-BE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Gene function annotation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005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the function of </a:t>
            </a:r>
            <a:r>
              <a:rPr lang="en-US" dirty="0"/>
              <a:t>FG00500.1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STRING </a:t>
            </a:r>
            <a:r>
              <a:rPr lang="en-US" dirty="0" err="1" smtClean="0"/>
              <a:t>db</a:t>
            </a:r>
            <a:r>
              <a:rPr lang="en-US" dirty="0" smtClean="0"/>
              <a:t> http://</a:t>
            </a:r>
            <a:r>
              <a:rPr lang="en-US" dirty="0" err="1" smtClean="0"/>
              <a:t>string.embl.de</a:t>
            </a:r>
            <a:endParaRPr lang="en-US" dirty="0" smtClean="0"/>
          </a:p>
          <a:p>
            <a:r>
              <a:rPr lang="en-US" dirty="0" smtClean="0"/>
              <a:t>Enter FG00500.1</a:t>
            </a:r>
          </a:p>
          <a:p>
            <a:r>
              <a:rPr lang="en-US" dirty="0" smtClean="0"/>
              <a:t>Does the protein have any (predicted) interactions?</a:t>
            </a:r>
          </a:p>
          <a:p>
            <a:r>
              <a:rPr lang="en-US" dirty="0" smtClean="0"/>
              <a:t>Can you use them to predict a function?</a:t>
            </a:r>
          </a:p>
          <a:p>
            <a:endParaRPr lang="en-US" dirty="0"/>
          </a:p>
          <a:p>
            <a:r>
              <a:rPr lang="en-US" dirty="0" smtClean="0"/>
              <a:t>Enter the orthologous protein name from yeast</a:t>
            </a:r>
          </a:p>
          <a:p>
            <a:r>
              <a:rPr lang="en-US" dirty="0" smtClean="0"/>
              <a:t>Are there any interactions?</a:t>
            </a:r>
          </a:p>
          <a:p>
            <a:r>
              <a:rPr lang="en-US" dirty="0" smtClean="0"/>
              <a:t>In what biological process is this protein involved?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0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from Literature:</a:t>
            </a:r>
          </a:p>
          <a:p>
            <a:pPr lvl="1"/>
            <a:r>
              <a:rPr lang="en-US" dirty="0" err="1" smtClean="0"/>
              <a:t>GeneOrder</a:t>
            </a:r>
            <a:endParaRPr lang="en-US" dirty="0" smtClean="0"/>
          </a:p>
          <a:p>
            <a:pPr lvl="1"/>
            <a:r>
              <a:rPr lang="en-US" dirty="0" smtClean="0"/>
              <a:t>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7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resources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86" b="-1485"/>
          <a:stretch/>
        </p:blipFill>
        <p:spPr>
          <a:xfrm>
            <a:off x="395536" y="1105400"/>
            <a:ext cx="8334000" cy="4774700"/>
          </a:xfrm>
        </p:spPr>
      </p:pic>
      <p:sp>
        <p:nvSpPr>
          <p:cNvPr id="5" name="TextBox 4"/>
          <p:cNvSpPr txBox="1"/>
          <p:nvPr/>
        </p:nvSpPr>
        <p:spPr>
          <a:xfrm>
            <a:off x="398612" y="5723964"/>
            <a:ext cx="35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of 17/11/2020 21,783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8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rRNA</a:t>
            </a:r>
            <a:r>
              <a:rPr lang="en-US" sz="2800" dirty="0" smtClean="0"/>
              <a:t> resources (16S/18S, SSU and 23S/28S LSU)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486" b="548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98612" y="5723964"/>
            <a:ext cx="438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of 17/11/2020 9,469,124 SSU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6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Fungal Internal Transcribed Spacer RNA (ITS) </a:t>
            </a:r>
            <a:r>
              <a:rPr lang="en-US" dirty="0" err="1" smtClean="0"/>
              <a:t>Refseq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565" b="18588"/>
          <a:stretch/>
        </p:blipFill>
        <p:spPr>
          <a:xfrm>
            <a:off x="395536" y="1080000"/>
            <a:ext cx="8334000" cy="57779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2500"/>
            <a:ext cx="9144000" cy="23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Species trees based on shared genes (BBH)</a:t>
            </a:r>
            <a:endParaRPr lang="en-GB" dirty="0"/>
          </a:p>
        </p:txBody>
      </p:sp>
      <p:pic>
        <p:nvPicPr>
          <p:cNvPr id="2050" name="Picture 2" descr="Fig 2 full siz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5"/>
          <a:stretch/>
        </p:blipFill>
        <p:spPr bwMode="auto">
          <a:xfrm>
            <a:off x="4788024" y="1773349"/>
            <a:ext cx="4085976" cy="39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 2 full siz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23528" y="1720954"/>
            <a:ext cx="4104456" cy="408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5939988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Snel</a:t>
            </a:r>
            <a:r>
              <a:rPr lang="en-US" dirty="0" smtClean="0"/>
              <a:t> et al, Nature Genetics 1999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236296" y="173542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029661" y="173542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genes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29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-KULeuven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86BCE5"/>
      </a:accent3>
      <a:accent4>
        <a:srgbClr val="00407A"/>
      </a:accent4>
      <a:accent5>
        <a:srgbClr val="7F7F7F"/>
      </a:accent5>
      <a:accent6>
        <a:srgbClr val="595959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3709</TotalTime>
  <Words>1297</Words>
  <Application>Microsoft Macintosh PowerPoint</Application>
  <PresentationFormat>On-screen Show (4:3)</PresentationFormat>
  <Paragraphs>253</Paragraphs>
  <Slides>57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corporate-KULeuven</vt:lpstr>
      <vt:lpstr>Corporate-KU Leuven-Liggend-Achtergrond Wit en Watermerk</vt:lpstr>
      <vt:lpstr>Species trees and genomic context</vt:lpstr>
      <vt:lpstr>Genome dynamics</vt:lpstr>
      <vt:lpstr>Some genes are essential and universal</vt:lpstr>
      <vt:lpstr>Ribosome consists mostly of RNA</vt:lpstr>
      <vt:lpstr>Three kingdoms based on 16S/18S rRNA</vt:lpstr>
      <vt:lpstr>16S rRNA resources</vt:lpstr>
      <vt:lpstr>rRNA resources (16S/18S, SSU and 23S/28S LSU)</vt:lpstr>
      <vt:lpstr>Fungal Internal Transcribed Spacer RNA (ITS) Refseq</vt:lpstr>
      <vt:lpstr>Species trees based on shared genes (BBH)</vt:lpstr>
      <vt:lpstr>Other ‘single copy’ genes based on COGs</vt:lpstr>
      <vt:lpstr>Workflow</vt:lpstr>
      <vt:lpstr>PowerPoint Presentation</vt:lpstr>
      <vt:lpstr>Two hypotheses of animal evolution</vt:lpstr>
      <vt:lpstr>PowerPoint Presentation</vt:lpstr>
      <vt:lpstr>Species trees methods</vt:lpstr>
      <vt:lpstr>Finding species</vt:lpstr>
      <vt:lpstr>Species definition</vt:lpstr>
      <vt:lpstr>Identifying species in bacteria</vt:lpstr>
      <vt:lpstr>Marker genes vs 16S rRNA</vt:lpstr>
      <vt:lpstr>Species trees vs species definition</vt:lpstr>
      <vt:lpstr>Species trees</vt:lpstr>
      <vt:lpstr>Genomic context methods</vt:lpstr>
      <vt:lpstr>Genomic context methods</vt:lpstr>
      <vt:lpstr>operons</vt:lpstr>
      <vt:lpstr>Trp operon in different organisms</vt:lpstr>
      <vt:lpstr>Conserved gene pairs are functionally related</vt:lpstr>
      <vt:lpstr>MPN515-MPN516 (RpoB-RpoC)</vt:lpstr>
      <vt:lpstr>Conserved gene pairs are functionally related</vt:lpstr>
      <vt:lpstr>Orphan enzyme annotation</vt:lpstr>
      <vt:lpstr>Application to function prediction</vt:lpstr>
      <vt:lpstr>PowerPoint Presentation</vt:lpstr>
      <vt:lpstr>Gene fusions</vt:lpstr>
      <vt:lpstr>Gene fusions predict physical interactions</vt:lpstr>
      <vt:lpstr>Performance for prediction of interactions</vt:lpstr>
      <vt:lpstr>Phylogenetic profiling</vt:lpstr>
      <vt:lpstr>Mutual information</vt:lpstr>
      <vt:lpstr>Gene fusion and phylogenetic profiling based on orthologs</vt:lpstr>
      <vt:lpstr>STRING: putting it all together</vt:lpstr>
      <vt:lpstr>Benchmarking (KEGG pathways)</vt:lpstr>
      <vt:lpstr>PowerPoint Presentation</vt:lpstr>
      <vt:lpstr>Correlated evolution</vt:lpstr>
      <vt:lpstr>Genomic context methods</vt:lpstr>
      <vt:lpstr>Comparative genomics in eukaryotes</vt:lpstr>
      <vt:lpstr>Gene organization in eukaryotes</vt:lpstr>
      <vt:lpstr>Bidirectional promoters</vt:lpstr>
      <vt:lpstr>Conservation of gene pairs in bacteria</vt:lpstr>
      <vt:lpstr>Function prediction by conserved bidirectional pairs</vt:lpstr>
      <vt:lpstr>Conservation of divergent gene pairs in fungi</vt:lpstr>
      <vt:lpstr>Correlated expression</vt:lpstr>
      <vt:lpstr>Relations between genes</vt:lpstr>
      <vt:lpstr>Conserved co-expression for function prediction</vt:lpstr>
      <vt:lpstr>Yeast-2-hybrid interaction data</vt:lpstr>
      <vt:lpstr>Yeast-2-Hybrid conservation</vt:lpstr>
      <vt:lpstr>Comparative genomics methods</vt:lpstr>
      <vt:lpstr>Assignment</vt:lpstr>
      <vt:lpstr>Predict the function of FG00500.1</vt:lpstr>
      <vt:lpstr>Reading assignment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Noort, Vera</dc:creator>
  <dc:description>Huisstijl KU Leuven - versie 24 juli 2012</dc:description>
  <cp:lastModifiedBy>Vera van Noort</cp:lastModifiedBy>
  <cp:revision>67</cp:revision>
  <dcterms:created xsi:type="dcterms:W3CDTF">2013-11-19T08:27:18Z</dcterms:created>
  <dcterms:modified xsi:type="dcterms:W3CDTF">2020-11-17T14:16:00Z</dcterms:modified>
</cp:coreProperties>
</file>